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6858000" cy="9144000"/>
  <p:embeddedFontLst>
    <p:embeddedFont>
      <p:font typeface="Raleway"/>
      <p:regular r:id="rId33"/>
      <p:bold r:id="rId34"/>
      <p:italic r:id="rId35"/>
      <p:boldItalic r:id="rId36"/>
    </p:embeddedFont>
    <p:embeddedFont>
      <p:font typeface="Proxima Nova"/>
      <p:regular r:id="rId37"/>
      <p:bold r:id="rId38"/>
      <p:italic r:id="rId39"/>
      <p:boldItalic r:id="rId40"/>
    </p:embeddedFont>
    <p:embeddedFont>
      <p:font typeface="Montserrat"/>
      <p:regular r:id="rId41"/>
      <p:bold r:id="rId42"/>
      <p:italic r:id="rId43"/>
      <p:boldItalic r:id="rId44"/>
    </p:embeddedFont>
    <p:embeddedFont>
      <p:font typeface="Quattrocento Sans"/>
      <p:regular r:id="rId45"/>
      <p:bold r:id="rId46"/>
      <p:italic r:id="rId47"/>
      <p:boldItalic r:id="rId48"/>
    </p:embeddedFont>
    <p:embeddedFont>
      <p:font typeface="Arial Black"/>
      <p:regular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50" roundtripDataSignature="AMtx7mizUhaMBZDqCflgL8ZuwbsWTIkG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roximaNova-boldItalic.fntdata"/><Relationship Id="rId42" Type="http://schemas.openxmlformats.org/officeDocument/2006/relationships/font" Target="fonts/Montserrat-bold.fntdata"/><Relationship Id="rId41" Type="http://schemas.openxmlformats.org/officeDocument/2006/relationships/font" Target="fonts/Montserrat-regular.fntdata"/><Relationship Id="rId44" Type="http://schemas.openxmlformats.org/officeDocument/2006/relationships/font" Target="fonts/Montserrat-boldItalic.fntdata"/><Relationship Id="rId43" Type="http://schemas.openxmlformats.org/officeDocument/2006/relationships/font" Target="fonts/Montserrat-italic.fntdata"/><Relationship Id="rId46" Type="http://schemas.openxmlformats.org/officeDocument/2006/relationships/font" Target="fonts/QuattrocentoSans-bold.fntdata"/><Relationship Id="rId45" Type="http://schemas.openxmlformats.org/officeDocument/2006/relationships/font" Target="fonts/QuattrocentoSans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QuattrocentoSans-boldItalic.fntdata"/><Relationship Id="rId47" Type="http://schemas.openxmlformats.org/officeDocument/2006/relationships/font" Target="fonts/QuattrocentoSans-italic.fntdata"/><Relationship Id="rId49" Type="http://schemas.openxmlformats.org/officeDocument/2006/relationships/font" Target="fonts/ArialBlack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font" Target="fonts/Raleway-regular.fntdata"/><Relationship Id="rId32" Type="http://schemas.openxmlformats.org/officeDocument/2006/relationships/slide" Target="slides/slide27.xml"/><Relationship Id="rId35" Type="http://schemas.openxmlformats.org/officeDocument/2006/relationships/font" Target="fonts/Raleway-italic.fntdata"/><Relationship Id="rId34" Type="http://schemas.openxmlformats.org/officeDocument/2006/relationships/font" Target="fonts/Raleway-bold.fntdata"/><Relationship Id="rId37" Type="http://schemas.openxmlformats.org/officeDocument/2006/relationships/font" Target="fonts/ProximaNova-regular.fntdata"/><Relationship Id="rId36" Type="http://schemas.openxmlformats.org/officeDocument/2006/relationships/font" Target="fonts/Raleway-boldItalic.fntdata"/><Relationship Id="rId39" Type="http://schemas.openxmlformats.org/officeDocument/2006/relationships/font" Target="fonts/ProximaNova-italic.fntdata"/><Relationship Id="rId38" Type="http://schemas.openxmlformats.org/officeDocument/2006/relationships/font" Target="fonts/ProximaNova-bold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ria basic layout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9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Montserrat"/>
              <a:buNone/>
              <a:defRPr sz="38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9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Proxima Nova"/>
              <a:buNone/>
              <a:defRPr sz="24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12338" y="4333791"/>
            <a:ext cx="2921794" cy="450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8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38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38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5" name="Google Shape;55;p3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0"/>
          <p:cNvSpPr txBox="1"/>
          <p:nvPr>
            <p:ph type="title"/>
          </p:nvPr>
        </p:nvSpPr>
        <p:spPr>
          <a:xfrm>
            <a:off x="195262" y="171450"/>
            <a:ext cx="8015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40"/>
          <p:cNvSpPr txBox="1"/>
          <p:nvPr>
            <p:ph idx="1" type="body"/>
          </p:nvPr>
        </p:nvSpPr>
        <p:spPr>
          <a:xfrm>
            <a:off x="609600" y="1200150"/>
            <a:ext cx="7924800" cy="33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1160" lvl="0" marL="457200" marR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3060" lvl="1" marL="914400" marR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7660" lvl="2" marL="1371600" marR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79400" lvl="4" marL="2286000" marR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9400" lvl="5" marL="2743200" marR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79400" lvl="6" marL="3200400" marR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79400" lvl="7" marL="3657600" marR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79400" lvl="8" marL="4114800" marR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40"/>
          <p:cNvSpPr txBox="1"/>
          <p:nvPr>
            <p:ph idx="10" type="dt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40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40"/>
          <p:cNvSpPr txBox="1"/>
          <p:nvPr>
            <p:ph idx="12" type="sldNum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" name="Google Shape;17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74056" y="4838273"/>
            <a:ext cx="1436856" cy="22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138" y="4711434"/>
            <a:ext cx="278535" cy="348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0"/>
          <p:cNvPicPr preferRelativeResize="0"/>
          <p:nvPr/>
        </p:nvPicPr>
        <p:blipFill rotWithShape="1">
          <a:blip r:embed="rId4">
            <a:alphaModFix/>
          </a:blip>
          <a:srcRect b="15025" l="7061" r="7129" t="9165"/>
          <a:stretch/>
        </p:blipFill>
        <p:spPr>
          <a:xfrm rot="-5400000">
            <a:off x="5834325" y="1755075"/>
            <a:ext cx="4459700" cy="153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30"/>
          <p:cNvSpPr txBox="1"/>
          <p:nvPr>
            <p:ph idx="1" type="body"/>
          </p:nvPr>
        </p:nvSpPr>
        <p:spPr>
          <a:xfrm>
            <a:off x="311700" y="1181725"/>
            <a:ext cx="7428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4191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Proxima Nova"/>
              <a:buChar char="●"/>
              <a:defRPr sz="3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○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■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  <a:defRPr sz="1800"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1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5" name="Google Shape;25;p3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3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3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3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3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3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3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5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Google Shape;40;p3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6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" name="Google Shape;43;p36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36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5" name="Google Shape;45;p36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6" name="Google Shape;46;p3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3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50" name="Google Shape;50;p3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make.firialabs.com" TargetMode="External"/><Relationship Id="rId4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oto Sans Symbols"/>
              <a:buNone/>
            </a:pPr>
            <a:r>
              <a:rPr lang="en" sz="3000">
                <a:solidFill>
                  <a:srgbClr val="38761D"/>
                </a:solidFill>
              </a:rPr>
              <a:t>Let the teacher know how you are doing</a:t>
            </a:r>
            <a:endParaRPr sz="3000">
              <a:solidFill>
                <a:srgbClr val="FF277A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69" name="Google Shape;6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1625" y="132125"/>
            <a:ext cx="2173225" cy="16059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"/>
          <p:cNvSpPr txBox="1"/>
          <p:nvPr>
            <p:ph type="ctrTitle"/>
          </p:nvPr>
        </p:nvSpPr>
        <p:spPr>
          <a:xfrm>
            <a:off x="485875" y="264475"/>
            <a:ext cx="8351700" cy="147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en"/>
              <a:t>CodeBot Check-In Project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"/>
          <p:cNvSpPr txBox="1"/>
          <p:nvPr>
            <p:ph type="title"/>
          </p:nvPr>
        </p:nvSpPr>
        <p:spPr>
          <a:xfrm>
            <a:off x="311700" y="237700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3</a:t>
            </a:r>
            <a:endParaRPr/>
          </a:p>
        </p:txBody>
      </p:sp>
      <p:sp>
        <p:nvSpPr>
          <p:cNvPr id="143" name="Google Shape;143;p10"/>
          <p:cNvSpPr txBox="1"/>
          <p:nvPr>
            <p:ph idx="1" type="body"/>
          </p:nvPr>
        </p:nvSpPr>
        <p:spPr>
          <a:xfrm>
            <a:off x="311700" y="905300"/>
            <a:ext cx="7585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400"/>
              <a:t>Program the </a:t>
            </a:r>
            <a:r>
              <a:rPr b="1" lang="en" sz="2400"/>
              <a:t>Button 0</a:t>
            </a:r>
            <a:r>
              <a:rPr lang="en" sz="2400"/>
              <a:t> press to increment (add one to, like counting) the </a:t>
            </a:r>
            <a:r>
              <a:rPr b="1" lang="en" sz="2400"/>
              <a:t>count</a:t>
            </a:r>
            <a:r>
              <a:rPr lang="en" sz="2400"/>
              <a:t> variable.</a:t>
            </a:r>
            <a:endParaRPr sz="2400"/>
          </a:p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This code must be indented below the loop.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The </a:t>
            </a:r>
            <a:r>
              <a:rPr b="1" lang="en" sz="2000"/>
              <a:t>if</a:t>
            </a:r>
            <a:r>
              <a:rPr lang="en" sz="2000"/>
              <a:t> statement line of code ends with a colon (:)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The assignment statement below the </a:t>
            </a:r>
            <a:r>
              <a:rPr b="1" lang="en" sz="2000"/>
              <a:t>if</a:t>
            </a:r>
            <a:r>
              <a:rPr lang="en" sz="2000"/>
              <a:t> is indented.</a:t>
            </a:r>
            <a:endParaRPr sz="2000"/>
          </a:p>
        </p:txBody>
      </p:sp>
      <p:pic>
        <p:nvPicPr>
          <p:cNvPr id="144" name="Google Shape;14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75" y="3157501"/>
            <a:ext cx="6059823" cy="116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0"/>
          <p:cNvSpPr/>
          <p:nvPr/>
        </p:nvSpPr>
        <p:spPr>
          <a:xfrm>
            <a:off x="2130371" y="3516595"/>
            <a:ext cx="5026800" cy="880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"/>
          <p:cNvSpPr txBox="1"/>
          <p:nvPr>
            <p:ph type="title"/>
          </p:nvPr>
        </p:nvSpPr>
        <p:spPr>
          <a:xfrm>
            <a:off x="311700" y="237700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3</a:t>
            </a:r>
            <a:endParaRPr/>
          </a:p>
        </p:txBody>
      </p:sp>
      <p:sp>
        <p:nvSpPr>
          <p:cNvPr id="151" name="Google Shape;151;p11"/>
          <p:cNvSpPr txBox="1"/>
          <p:nvPr>
            <p:ph idx="1" type="body"/>
          </p:nvPr>
        </p:nvSpPr>
        <p:spPr>
          <a:xfrm>
            <a:off x="311700" y="754602"/>
            <a:ext cx="7585500" cy="3567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400"/>
              <a:t>You have 5 LED combinations, so you don’t want to keep counting forever. You want to stay within a range.</a:t>
            </a:r>
            <a:endParaRPr sz="2400"/>
          </a:p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Computers start counting at 0, so your choices are when count = 0, or 1, or 2, or 3, or 4.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Add another if statement so count doesn’t go above 4.</a:t>
            </a:r>
            <a:endParaRPr sz="2000"/>
          </a:p>
        </p:txBody>
      </p:sp>
      <p:pic>
        <p:nvPicPr>
          <p:cNvPr id="152" name="Google Shape;15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6671" y="3137650"/>
            <a:ext cx="5988800" cy="18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1"/>
          <p:cNvSpPr/>
          <p:nvPr/>
        </p:nvSpPr>
        <p:spPr>
          <a:xfrm>
            <a:off x="2697125" y="4278675"/>
            <a:ext cx="3307200" cy="750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2"/>
          <p:cNvSpPr txBox="1"/>
          <p:nvPr>
            <p:ph type="title"/>
          </p:nvPr>
        </p:nvSpPr>
        <p:spPr>
          <a:xfrm>
            <a:off x="311700" y="237700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3</a:t>
            </a:r>
            <a:endParaRPr/>
          </a:p>
        </p:txBody>
      </p:sp>
      <p:sp>
        <p:nvSpPr>
          <p:cNvPr id="159" name="Google Shape;159;p12"/>
          <p:cNvSpPr txBox="1"/>
          <p:nvPr>
            <p:ph idx="1" type="body"/>
          </p:nvPr>
        </p:nvSpPr>
        <p:spPr>
          <a:xfrm>
            <a:off x="311700" y="905300"/>
            <a:ext cx="7835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400"/>
              <a:t>When you press the button, some bouncing could happen that makes two presses. You don’t want that!</a:t>
            </a:r>
            <a:endParaRPr sz="2400"/>
          </a:p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Add code to “debounce” the button press.</a:t>
            </a:r>
            <a:endParaRPr sz="2000"/>
          </a:p>
        </p:txBody>
      </p:sp>
      <p:pic>
        <p:nvPicPr>
          <p:cNvPr id="160" name="Google Shape;16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0930" y="2353425"/>
            <a:ext cx="5418350" cy="259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2"/>
          <p:cNvSpPr/>
          <p:nvPr/>
        </p:nvSpPr>
        <p:spPr>
          <a:xfrm>
            <a:off x="2821400" y="3090872"/>
            <a:ext cx="3647100" cy="842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Try it</a:t>
            </a:r>
            <a:endParaRPr/>
          </a:p>
        </p:txBody>
      </p:sp>
      <p:sp>
        <p:nvSpPr>
          <p:cNvPr id="167" name="Google Shape;167;p13"/>
          <p:cNvSpPr txBox="1"/>
          <p:nvPr>
            <p:ph idx="1" type="body"/>
          </p:nvPr>
        </p:nvSpPr>
        <p:spPr>
          <a:xfrm>
            <a:off x="311700" y="1181725"/>
            <a:ext cx="7428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400"/>
              <a:t>Run the code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Press RUN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Press the “</a:t>
            </a:r>
            <a:r>
              <a:rPr b="1" lang="en" sz="2400"/>
              <a:t>0</a:t>
            </a:r>
            <a:r>
              <a:rPr lang="en" sz="2400"/>
              <a:t>” button on the CodeBot.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Nothing will happen (yet), but you want to make sure your code is error-free.</a:t>
            </a:r>
            <a:endParaRPr sz="2400"/>
          </a:p>
        </p:txBody>
      </p:sp>
      <p:pic>
        <p:nvPicPr>
          <p:cNvPr id="168" name="Google Shape;168;p13"/>
          <p:cNvPicPr preferRelativeResize="0"/>
          <p:nvPr/>
        </p:nvPicPr>
        <p:blipFill rotWithShape="1">
          <a:blip r:embed="rId3">
            <a:alphaModFix/>
          </a:blip>
          <a:srcRect b="0" l="16936" r="0" t="0"/>
          <a:stretch/>
        </p:blipFill>
        <p:spPr>
          <a:xfrm>
            <a:off x="2470075" y="1752150"/>
            <a:ext cx="509875" cy="48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4"/>
          <p:cNvSpPr txBox="1"/>
          <p:nvPr>
            <p:ph type="title"/>
          </p:nvPr>
        </p:nvSpPr>
        <p:spPr>
          <a:xfrm>
            <a:off x="311700" y="270010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4</a:t>
            </a:r>
            <a:endParaRPr/>
          </a:p>
        </p:txBody>
      </p:sp>
      <p:sp>
        <p:nvSpPr>
          <p:cNvPr id="174" name="Google Shape;174;p14"/>
          <p:cNvSpPr txBox="1"/>
          <p:nvPr>
            <p:ph idx="1" type="body"/>
          </p:nvPr>
        </p:nvSpPr>
        <p:spPr>
          <a:xfrm>
            <a:off x="311700" y="893400"/>
            <a:ext cx="7701900" cy="35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Code the first choice.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000"/>
              <a:buNone/>
            </a:pPr>
            <a:r>
              <a:rPr lang="en" sz="2400"/>
              <a:t>Each LED combination needs to be assigned a value for count. Review the moods from slide 5.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5 green line sensor LEDs = I’m doing great!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2 red user LEDs = I’m okay.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4 red user LEDs = I’m struggling.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6 red user LEDs = I’m frustrated.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8 red user LEDs = Overwhelmed - help!</a:t>
            </a: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5"/>
          <p:cNvSpPr txBox="1"/>
          <p:nvPr>
            <p:ph type="title"/>
          </p:nvPr>
        </p:nvSpPr>
        <p:spPr>
          <a:xfrm>
            <a:off x="311700" y="270010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4</a:t>
            </a:r>
            <a:endParaRPr/>
          </a:p>
        </p:txBody>
      </p:sp>
      <p:sp>
        <p:nvSpPr>
          <p:cNvPr id="180" name="Google Shape;180;p15"/>
          <p:cNvSpPr txBox="1"/>
          <p:nvPr>
            <p:ph idx="1" type="body"/>
          </p:nvPr>
        </p:nvSpPr>
        <p:spPr>
          <a:xfrm>
            <a:off x="311700" y="893400"/>
            <a:ext cx="8210100" cy="35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Code the first choice.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000"/>
              <a:buNone/>
            </a:pPr>
            <a:r>
              <a:rPr lang="en" sz="2400"/>
              <a:t>Assign each combination a value from 0 to 4.</a:t>
            </a:r>
            <a:endParaRPr sz="2400"/>
          </a:p>
          <a:p>
            <a:pPr indent="-381000" lvl="0" marL="1828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5 green line sensor LEDs = I’m doing great!</a:t>
            </a:r>
            <a:endParaRPr sz="2400"/>
          </a:p>
          <a:p>
            <a:pPr indent="-381000" lvl="0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2 red user LEDs = I’m okay.</a:t>
            </a:r>
            <a:endParaRPr sz="2400"/>
          </a:p>
          <a:p>
            <a:pPr indent="-381000" lvl="0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4 red user LEDs = I’m struggling.</a:t>
            </a:r>
            <a:endParaRPr sz="2400"/>
          </a:p>
          <a:p>
            <a:pPr indent="-381000" lvl="0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6 red user LEDs = I’m frustrated.</a:t>
            </a:r>
            <a:endParaRPr sz="2400"/>
          </a:p>
          <a:p>
            <a:pPr indent="-381000" lvl="0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8 red user LEDs = Overwhelmed - help!</a:t>
            </a:r>
            <a:endParaRPr sz="2400"/>
          </a:p>
        </p:txBody>
      </p:sp>
      <p:sp>
        <p:nvSpPr>
          <p:cNvPr id="181" name="Google Shape;181;p15"/>
          <p:cNvSpPr txBox="1"/>
          <p:nvPr/>
        </p:nvSpPr>
        <p:spPr>
          <a:xfrm>
            <a:off x="311700" y="2126100"/>
            <a:ext cx="1678200" cy="22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count == 0</a:t>
            </a:r>
            <a:endParaRPr b="1" i="0" sz="2400" u="none" cap="none" strike="noStrike">
              <a:solidFill>
                <a:srgbClr val="FF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count == 1</a:t>
            </a:r>
            <a:endParaRPr b="1" i="0" sz="2400" u="none" cap="none" strike="noStrike">
              <a:solidFill>
                <a:srgbClr val="FF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count == 2</a:t>
            </a:r>
            <a:endParaRPr b="1" i="0" sz="2400" u="none" cap="none" strike="noStrike">
              <a:solidFill>
                <a:srgbClr val="FF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count == 3</a:t>
            </a:r>
            <a:endParaRPr b="1" i="0" sz="2400" u="none" cap="none" strike="noStrike">
              <a:solidFill>
                <a:srgbClr val="FF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" sz="2400" u="none" cap="none" strike="noStrike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count == 4</a:t>
            </a:r>
            <a:endParaRPr b="1" i="0" sz="2400" u="none" cap="none" strike="noStrike">
              <a:solidFill>
                <a:srgbClr val="FF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6"/>
          <p:cNvSpPr txBox="1"/>
          <p:nvPr>
            <p:ph type="title"/>
          </p:nvPr>
        </p:nvSpPr>
        <p:spPr>
          <a:xfrm>
            <a:off x="311700" y="270010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4</a:t>
            </a:r>
            <a:endParaRPr/>
          </a:p>
        </p:txBody>
      </p:sp>
      <p:sp>
        <p:nvSpPr>
          <p:cNvPr id="187" name="Google Shape;187;p16"/>
          <p:cNvSpPr txBox="1"/>
          <p:nvPr>
            <p:ph idx="1" type="body"/>
          </p:nvPr>
        </p:nvSpPr>
        <p:spPr>
          <a:xfrm>
            <a:off x="311700" y="893400"/>
            <a:ext cx="4260300" cy="39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Code the first choice.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000"/>
              <a:buNone/>
            </a:pPr>
            <a:r>
              <a:rPr lang="en" sz="2400"/>
              <a:t>Add an if statement for </a:t>
            </a:r>
            <a:br>
              <a:rPr lang="en" sz="2400"/>
            </a:br>
            <a:r>
              <a:rPr lang="en" sz="2400"/>
              <a:t>count == 0, and turn on the 5 line sensor LEDs when the condition is True.</a:t>
            </a:r>
            <a:endParaRPr sz="2400"/>
          </a:p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Be very careful with the indenting!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The code uses binary </a:t>
            </a:r>
            <a:br>
              <a:rPr lang="en" sz="2000"/>
            </a:br>
            <a:r>
              <a:rPr lang="en" sz="2000"/>
              <a:t>(1=on, 0=off)</a:t>
            </a:r>
            <a:endParaRPr sz="2000"/>
          </a:p>
        </p:txBody>
      </p:sp>
      <p:pic>
        <p:nvPicPr>
          <p:cNvPr id="188" name="Google Shape;18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64146" y="1198197"/>
            <a:ext cx="4285736" cy="2784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6"/>
          <p:cNvSpPr/>
          <p:nvPr/>
        </p:nvSpPr>
        <p:spPr>
          <a:xfrm>
            <a:off x="5520625" y="3103875"/>
            <a:ext cx="2764200" cy="878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Try it</a:t>
            </a:r>
            <a:endParaRPr/>
          </a:p>
        </p:txBody>
      </p:sp>
      <p:sp>
        <p:nvSpPr>
          <p:cNvPr id="195" name="Google Shape;195;p17"/>
          <p:cNvSpPr txBox="1"/>
          <p:nvPr>
            <p:ph idx="1" type="body"/>
          </p:nvPr>
        </p:nvSpPr>
        <p:spPr>
          <a:xfrm>
            <a:off x="311700" y="1181725"/>
            <a:ext cx="6768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400"/>
              <a:t>Run the code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Press RUN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Since count = 0, the 5 line sensor LEDs should turn on.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Right now, pressing </a:t>
            </a:r>
            <a:r>
              <a:rPr b="1" lang="en" sz="2400"/>
              <a:t>Button 0</a:t>
            </a:r>
            <a:r>
              <a:rPr lang="en" sz="2400"/>
              <a:t> will not change the LEDs.</a:t>
            </a:r>
            <a:endParaRPr sz="2400"/>
          </a:p>
        </p:txBody>
      </p:sp>
      <p:pic>
        <p:nvPicPr>
          <p:cNvPr id="196" name="Google Shape;196;p17"/>
          <p:cNvPicPr preferRelativeResize="0"/>
          <p:nvPr/>
        </p:nvPicPr>
        <p:blipFill rotWithShape="1">
          <a:blip r:embed="rId3">
            <a:alphaModFix/>
          </a:blip>
          <a:srcRect b="0" l="16936" r="0" t="0"/>
          <a:stretch/>
        </p:blipFill>
        <p:spPr>
          <a:xfrm>
            <a:off x="2470075" y="1752150"/>
            <a:ext cx="509875" cy="48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/>
          <p:nvPr>
            <p:ph type="title"/>
          </p:nvPr>
        </p:nvSpPr>
        <p:spPr>
          <a:xfrm>
            <a:off x="311700" y="270010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5</a:t>
            </a:r>
            <a:endParaRPr/>
          </a:p>
        </p:txBody>
      </p:sp>
      <p:sp>
        <p:nvSpPr>
          <p:cNvPr id="202" name="Google Shape;202;p18"/>
          <p:cNvSpPr txBox="1"/>
          <p:nvPr>
            <p:ph idx="1" type="body"/>
          </p:nvPr>
        </p:nvSpPr>
        <p:spPr>
          <a:xfrm>
            <a:off x="311700" y="893400"/>
            <a:ext cx="7341300" cy="15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400"/>
              <a:t>Code another choice</a:t>
            </a:r>
            <a:endParaRPr sz="2400"/>
          </a:p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Add code for the next mood.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This time, choice == 1, and only 2 user LEDs should turn on.</a:t>
            </a:r>
            <a:endParaRPr sz="2000"/>
          </a:p>
        </p:txBody>
      </p:sp>
      <p:pic>
        <p:nvPicPr>
          <p:cNvPr id="203" name="Google Shape;20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6425" y="2309475"/>
            <a:ext cx="5429075" cy="22653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8"/>
          <p:cNvSpPr/>
          <p:nvPr/>
        </p:nvSpPr>
        <p:spPr>
          <a:xfrm>
            <a:off x="2124525" y="3429650"/>
            <a:ext cx="4166100" cy="1224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Try it</a:t>
            </a:r>
            <a:endParaRPr/>
          </a:p>
        </p:txBody>
      </p:sp>
      <p:sp>
        <p:nvSpPr>
          <p:cNvPr id="210" name="Google Shape;210;p19"/>
          <p:cNvSpPr txBox="1"/>
          <p:nvPr>
            <p:ph idx="1" type="body"/>
          </p:nvPr>
        </p:nvSpPr>
        <p:spPr>
          <a:xfrm>
            <a:off x="311700" y="1181725"/>
            <a:ext cx="6768900" cy="37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400"/>
              <a:t>Run the code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Press RUN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Since count = 0, the 5 line sensor LEDs should turn on.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Press </a:t>
            </a:r>
            <a:r>
              <a:rPr b="1" lang="en" sz="2400"/>
              <a:t>Button 0</a:t>
            </a:r>
            <a:r>
              <a:rPr lang="en" sz="2400"/>
              <a:t>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Two red user LEDs should turn on.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But did you notice the line sensor LEDs do NOT turn off?</a:t>
            </a:r>
            <a:endParaRPr sz="2400"/>
          </a:p>
        </p:txBody>
      </p:sp>
      <p:pic>
        <p:nvPicPr>
          <p:cNvPr id="211" name="Google Shape;211;p19"/>
          <p:cNvPicPr preferRelativeResize="0"/>
          <p:nvPr/>
        </p:nvPicPr>
        <p:blipFill rotWithShape="1">
          <a:blip r:embed="rId3">
            <a:alphaModFix/>
          </a:blip>
          <a:srcRect b="0" l="16936" r="0" t="0"/>
          <a:stretch/>
        </p:blipFill>
        <p:spPr>
          <a:xfrm>
            <a:off x="2470075" y="1752150"/>
            <a:ext cx="509875" cy="48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CodeBot Check-In</a:t>
            </a:r>
            <a:endParaRPr/>
          </a:p>
        </p:txBody>
      </p:sp>
      <p:sp>
        <p:nvSpPr>
          <p:cNvPr id="76" name="Google Shape;76;p2"/>
          <p:cNvSpPr txBox="1"/>
          <p:nvPr>
            <p:ph idx="1" type="body"/>
          </p:nvPr>
        </p:nvSpPr>
        <p:spPr>
          <a:xfrm>
            <a:off x="311700" y="1181725"/>
            <a:ext cx="7428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Let your teacher know how you are doing by using your CodeBot and its LEDs.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Grab your CodeBot…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Let’s write some code!</a:t>
            </a:r>
            <a:endParaRPr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0"/>
          <p:cNvSpPr txBox="1"/>
          <p:nvPr>
            <p:ph type="title"/>
          </p:nvPr>
        </p:nvSpPr>
        <p:spPr>
          <a:xfrm>
            <a:off x="311700" y="270010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6</a:t>
            </a:r>
            <a:endParaRPr/>
          </a:p>
        </p:txBody>
      </p:sp>
      <p:sp>
        <p:nvSpPr>
          <p:cNvPr id="217" name="Google Shape;217;p20"/>
          <p:cNvSpPr txBox="1"/>
          <p:nvPr>
            <p:ph idx="1" type="body"/>
          </p:nvPr>
        </p:nvSpPr>
        <p:spPr>
          <a:xfrm>
            <a:off x="311700" y="893400"/>
            <a:ext cx="7341300" cy="15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400"/>
              <a:t>Fix the code to turn off LEDs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3000"/>
              <a:buNone/>
            </a:pPr>
            <a:r>
              <a:t/>
            </a:r>
            <a:endParaRPr sz="2000"/>
          </a:p>
        </p:txBody>
      </p:sp>
      <p:pic>
        <p:nvPicPr>
          <p:cNvPr id="218" name="Google Shape;21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6100" y="1490650"/>
            <a:ext cx="5738225" cy="3123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0"/>
          <p:cNvSpPr/>
          <p:nvPr/>
        </p:nvSpPr>
        <p:spPr>
          <a:xfrm>
            <a:off x="2973550" y="2620100"/>
            <a:ext cx="2428500" cy="493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0"/>
          <p:cNvSpPr/>
          <p:nvPr/>
        </p:nvSpPr>
        <p:spPr>
          <a:xfrm>
            <a:off x="3066700" y="4184250"/>
            <a:ext cx="2428500" cy="493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Try it</a:t>
            </a:r>
            <a:endParaRPr/>
          </a:p>
        </p:txBody>
      </p:sp>
      <p:sp>
        <p:nvSpPr>
          <p:cNvPr id="226" name="Google Shape;226;p21"/>
          <p:cNvSpPr txBox="1"/>
          <p:nvPr>
            <p:ph idx="1" type="body"/>
          </p:nvPr>
        </p:nvSpPr>
        <p:spPr>
          <a:xfrm>
            <a:off x="311700" y="1181725"/>
            <a:ext cx="6768900" cy="37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400"/>
              <a:t>Run the code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Press RUN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 five green line sensor LEDs turn on.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Press </a:t>
            </a:r>
            <a:r>
              <a:rPr b="1" lang="en" sz="2400"/>
              <a:t>Button 0</a:t>
            </a:r>
            <a:r>
              <a:rPr lang="en" sz="2400"/>
              <a:t>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Two red user LEDs should turn on, and the line sensor LEDs turn off.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Press </a:t>
            </a:r>
            <a:r>
              <a:rPr b="1" lang="en" sz="2400"/>
              <a:t>Button 0</a:t>
            </a:r>
            <a:r>
              <a:rPr lang="en" sz="2400"/>
              <a:t> several times to cycle through the first two choices.</a:t>
            </a:r>
            <a:endParaRPr sz="2400"/>
          </a:p>
        </p:txBody>
      </p:sp>
      <p:pic>
        <p:nvPicPr>
          <p:cNvPr id="227" name="Google Shape;227;p21"/>
          <p:cNvPicPr preferRelativeResize="0"/>
          <p:nvPr/>
        </p:nvPicPr>
        <p:blipFill rotWithShape="1">
          <a:blip r:embed="rId3">
            <a:alphaModFix/>
          </a:blip>
          <a:srcRect b="0" l="16936" r="0" t="0"/>
          <a:stretch/>
        </p:blipFill>
        <p:spPr>
          <a:xfrm>
            <a:off x="2470075" y="1752150"/>
            <a:ext cx="509875" cy="48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2"/>
          <p:cNvSpPr txBox="1"/>
          <p:nvPr>
            <p:ph type="title"/>
          </p:nvPr>
        </p:nvSpPr>
        <p:spPr>
          <a:xfrm>
            <a:off x="311700" y="270010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7</a:t>
            </a:r>
            <a:endParaRPr/>
          </a:p>
        </p:txBody>
      </p:sp>
      <p:sp>
        <p:nvSpPr>
          <p:cNvPr id="233" name="Google Shape;233;p22"/>
          <p:cNvSpPr txBox="1"/>
          <p:nvPr>
            <p:ph idx="1" type="body"/>
          </p:nvPr>
        </p:nvSpPr>
        <p:spPr>
          <a:xfrm>
            <a:off x="311700" y="893400"/>
            <a:ext cx="3076500" cy="31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400"/>
              <a:t>Code the last three choices. Use binary: (1=on, 0=off)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3000"/>
              <a:buNone/>
            </a:pPr>
            <a:r>
              <a:t/>
            </a:r>
            <a:endParaRPr sz="2000"/>
          </a:p>
        </p:txBody>
      </p:sp>
      <p:pic>
        <p:nvPicPr>
          <p:cNvPr id="234" name="Google Shape;23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025" y="531600"/>
            <a:ext cx="4337134" cy="39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2"/>
          <p:cNvSpPr/>
          <p:nvPr/>
        </p:nvSpPr>
        <p:spPr>
          <a:xfrm>
            <a:off x="4419225" y="1706300"/>
            <a:ext cx="3426900" cy="2829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Try it</a:t>
            </a:r>
            <a:endParaRPr/>
          </a:p>
        </p:txBody>
      </p:sp>
      <p:sp>
        <p:nvSpPr>
          <p:cNvPr id="241" name="Google Shape;241;p23"/>
          <p:cNvSpPr txBox="1"/>
          <p:nvPr>
            <p:ph idx="1" type="body"/>
          </p:nvPr>
        </p:nvSpPr>
        <p:spPr>
          <a:xfrm>
            <a:off x="311700" y="1181725"/>
            <a:ext cx="6383700" cy="37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400"/>
              <a:t>Run the code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Press RUN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 five green line sensor LEDs turn on.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Press </a:t>
            </a:r>
            <a:r>
              <a:rPr b="1" lang="en" sz="2400"/>
              <a:t>Button 0</a:t>
            </a:r>
            <a:r>
              <a:rPr lang="en" sz="2400"/>
              <a:t> several times to cycle through all the choices.</a:t>
            </a:r>
            <a:endParaRPr sz="2400"/>
          </a:p>
        </p:txBody>
      </p:sp>
      <p:pic>
        <p:nvPicPr>
          <p:cNvPr id="242" name="Google Shape;242;p23"/>
          <p:cNvPicPr preferRelativeResize="0"/>
          <p:nvPr/>
        </p:nvPicPr>
        <p:blipFill rotWithShape="1">
          <a:blip r:embed="rId3">
            <a:alphaModFix/>
          </a:blip>
          <a:srcRect b="0" l="16936" r="0" t="0"/>
          <a:stretch/>
        </p:blipFill>
        <p:spPr>
          <a:xfrm>
            <a:off x="2470075" y="1752150"/>
            <a:ext cx="509875" cy="48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4"/>
          <p:cNvSpPr txBox="1"/>
          <p:nvPr>
            <p:ph type="title"/>
          </p:nvPr>
        </p:nvSpPr>
        <p:spPr>
          <a:xfrm>
            <a:off x="311700" y="270010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8</a:t>
            </a:r>
            <a:endParaRPr/>
          </a:p>
        </p:txBody>
      </p:sp>
      <p:sp>
        <p:nvSpPr>
          <p:cNvPr id="248" name="Google Shape;248;p24"/>
          <p:cNvSpPr txBox="1"/>
          <p:nvPr>
            <p:ph idx="1" type="body"/>
          </p:nvPr>
        </p:nvSpPr>
        <p:spPr>
          <a:xfrm>
            <a:off x="311700" y="893400"/>
            <a:ext cx="7459800" cy="21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400"/>
              <a:t>The program should work the way you want it to: turning on combinations of LEDs. But it doesn’t stop.</a:t>
            </a:r>
            <a:endParaRPr sz="2400"/>
          </a:p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Add code for another button press that will break the loop and stop the program. </a:t>
            </a:r>
            <a:endParaRPr sz="1600"/>
          </a:p>
        </p:txBody>
      </p:sp>
      <p:pic>
        <p:nvPicPr>
          <p:cNvPr id="249" name="Google Shape;24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875" y="2792200"/>
            <a:ext cx="4808825" cy="19801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4"/>
          <p:cNvSpPr/>
          <p:nvPr/>
        </p:nvSpPr>
        <p:spPr>
          <a:xfrm>
            <a:off x="1832650" y="3725850"/>
            <a:ext cx="3569400" cy="1204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Try it</a:t>
            </a:r>
            <a:endParaRPr/>
          </a:p>
        </p:txBody>
      </p:sp>
      <p:sp>
        <p:nvSpPr>
          <p:cNvPr id="256" name="Google Shape;256;p25"/>
          <p:cNvSpPr txBox="1"/>
          <p:nvPr>
            <p:ph idx="1" type="body"/>
          </p:nvPr>
        </p:nvSpPr>
        <p:spPr>
          <a:xfrm>
            <a:off x="311700" y="1181725"/>
            <a:ext cx="6383700" cy="37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400"/>
              <a:t>Run the code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Press RUN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Press </a:t>
            </a:r>
            <a:r>
              <a:rPr b="1" lang="en" sz="2400"/>
              <a:t>Button 0</a:t>
            </a:r>
            <a:r>
              <a:rPr lang="en" sz="2400"/>
              <a:t> several times to cycle through all the choices.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When your selected LED combination is showing, press </a:t>
            </a:r>
            <a:r>
              <a:rPr b="1" lang="en" sz="2400"/>
              <a:t>Button 1</a:t>
            </a:r>
            <a:r>
              <a:rPr lang="en" sz="2400"/>
              <a:t> to end the program and keep your LEDs turned on.</a:t>
            </a:r>
            <a:endParaRPr sz="2400"/>
          </a:p>
        </p:txBody>
      </p:sp>
      <p:pic>
        <p:nvPicPr>
          <p:cNvPr id="257" name="Google Shape;257;p25"/>
          <p:cNvPicPr preferRelativeResize="0"/>
          <p:nvPr/>
        </p:nvPicPr>
        <p:blipFill rotWithShape="1">
          <a:blip r:embed="rId3">
            <a:alphaModFix/>
          </a:blip>
          <a:srcRect b="0" l="16936" r="0" t="0"/>
          <a:stretch/>
        </p:blipFill>
        <p:spPr>
          <a:xfrm>
            <a:off x="2470075" y="1752150"/>
            <a:ext cx="509875" cy="48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6"/>
          <p:cNvSpPr txBox="1"/>
          <p:nvPr>
            <p:ph type="title"/>
          </p:nvPr>
        </p:nvSpPr>
        <p:spPr>
          <a:xfrm>
            <a:off x="107500" y="153307"/>
            <a:ext cx="3151800" cy="17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Final code</a:t>
            </a:r>
            <a:endParaRPr/>
          </a:p>
        </p:txBody>
      </p:sp>
      <p:sp>
        <p:nvSpPr>
          <p:cNvPr id="263" name="Google Shape;263;p26"/>
          <p:cNvSpPr txBox="1"/>
          <p:nvPr/>
        </p:nvSpPr>
        <p:spPr>
          <a:xfrm>
            <a:off x="186225" y="892600"/>
            <a:ext cx="2810100" cy="9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Be very careful with your indenting!</a:t>
            </a:r>
            <a:endParaRPr b="0" i="0" sz="18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64" name="Google Shape;26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72200" y="76200"/>
            <a:ext cx="2294770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Finished!</a:t>
            </a:r>
            <a:endParaRPr/>
          </a:p>
        </p:txBody>
      </p:sp>
      <p:sp>
        <p:nvSpPr>
          <p:cNvPr id="270" name="Google Shape;270;p27"/>
          <p:cNvSpPr txBox="1"/>
          <p:nvPr>
            <p:ph idx="1" type="body"/>
          </p:nvPr>
        </p:nvSpPr>
        <p:spPr>
          <a:xfrm>
            <a:off x="311700" y="1181725"/>
            <a:ext cx="7428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Run the code whenever the teacher asks how you are doing. 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Display your mood on the CodeBot LEDs.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/>
          <p:nvPr>
            <p:ph type="title"/>
          </p:nvPr>
        </p:nvSpPr>
        <p:spPr>
          <a:xfrm>
            <a:off x="311700" y="347794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CodeBot Buttons</a:t>
            </a:r>
            <a:endParaRPr/>
          </a:p>
        </p:txBody>
      </p:sp>
      <p:sp>
        <p:nvSpPr>
          <p:cNvPr id="82" name="Google Shape;82;p3"/>
          <p:cNvSpPr txBox="1"/>
          <p:nvPr>
            <p:ph idx="1" type="body"/>
          </p:nvPr>
        </p:nvSpPr>
        <p:spPr>
          <a:xfrm>
            <a:off x="311700" y="1084494"/>
            <a:ext cx="7428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The CodeBot buttons will be used for input. 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Identify the 2 input buttons on the CodeBot.</a:t>
            </a:r>
            <a:endParaRPr/>
          </a:p>
        </p:txBody>
      </p:sp>
      <p:sp>
        <p:nvSpPr>
          <p:cNvPr id="83" name="Google Shape;83;p3"/>
          <p:cNvSpPr txBox="1"/>
          <p:nvPr/>
        </p:nvSpPr>
        <p:spPr>
          <a:xfrm>
            <a:off x="6240973" y="2489825"/>
            <a:ext cx="464400" cy="3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 0</a:t>
            </a:r>
            <a:endParaRPr b="1" i="0" sz="1800" u="none" cap="none" strike="noStrike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" name="Google Shape;84;p3"/>
          <p:cNvSpPr txBox="1"/>
          <p:nvPr/>
        </p:nvSpPr>
        <p:spPr>
          <a:xfrm>
            <a:off x="1068200" y="2444700"/>
            <a:ext cx="365400" cy="3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 i="0" sz="18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5" name="Google Shape;85;p3" title="CB3-Top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4163" y="2087025"/>
            <a:ext cx="3935426" cy="31354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3"/>
          <p:cNvCxnSpPr/>
          <p:nvPr/>
        </p:nvCxnSpPr>
        <p:spPr>
          <a:xfrm flipH="1">
            <a:off x="4849310" y="2888471"/>
            <a:ext cx="1654200" cy="6597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87" name="Google Shape;87;p3"/>
          <p:cNvCxnSpPr>
            <a:stCxn id="84" idx="2"/>
          </p:cNvCxnSpPr>
          <p:nvPr/>
        </p:nvCxnSpPr>
        <p:spPr>
          <a:xfrm>
            <a:off x="1250900" y="2824800"/>
            <a:ext cx="1569900" cy="7431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"/>
          <p:cNvSpPr txBox="1"/>
          <p:nvPr>
            <p:ph type="title"/>
          </p:nvPr>
        </p:nvSpPr>
        <p:spPr>
          <a:xfrm>
            <a:off x="311700" y="347794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CodeBot LEDs</a:t>
            </a:r>
            <a:endParaRPr/>
          </a:p>
        </p:txBody>
      </p:sp>
      <p:sp>
        <p:nvSpPr>
          <p:cNvPr id="93" name="Google Shape;93;p4"/>
          <p:cNvSpPr txBox="1"/>
          <p:nvPr/>
        </p:nvSpPr>
        <p:spPr>
          <a:xfrm>
            <a:off x="452300" y="2444700"/>
            <a:ext cx="1468200" cy="3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User LEDs</a:t>
            </a:r>
            <a:endParaRPr b="1" i="0" sz="18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4" name="Google Shape;94;p4" title="CB3-Top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4163" y="2087025"/>
            <a:ext cx="3935426" cy="31354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" name="Google Shape;95;p4"/>
          <p:cNvCxnSpPr/>
          <p:nvPr/>
        </p:nvCxnSpPr>
        <p:spPr>
          <a:xfrm flipH="1">
            <a:off x="4602625" y="4703200"/>
            <a:ext cx="1342500" cy="2667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6" name="Google Shape;96;p4"/>
          <p:cNvCxnSpPr>
            <a:endCxn id="97" idx="1"/>
          </p:cNvCxnSpPr>
          <p:nvPr/>
        </p:nvCxnSpPr>
        <p:spPr>
          <a:xfrm>
            <a:off x="1186300" y="2846750"/>
            <a:ext cx="1846500" cy="7674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8" name="Google Shape;98;p4"/>
          <p:cNvSpPr txBox="1"/>
          <p:nvPr/>
        </p:nvSpPr>
        <p:spPr>
          <a:xfrm>
            <a:off x="5342568" y="4392200"/>
            <a:ext cx="2488200" cy="3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FF00"/>
                </a:solidFill>
                <a:latin typeface="Montserrat"/>
                <a:ea typeface="Montserrat"/>
                <a:cs typeface="Montserrat"/>
                <a:sym typeface="Montserrat"/>
              </a:rPr>
              <a:t>Line sensor LEDs</a:t>
            </a:r>
            <a:endParaRPr b="1" i="0" sz="1800" u="none" cap="none" strike="noStrike">
              <a:solidFill>
                <a:srgbClr val="00FF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4"/>
          <p:cNvSpPr txBox="1"/>
          <p:nvPr>
            <p:ph idx="1" type="body"/>
          </p:nvPr>
        </p:nvSpPr>
        <p:spPr>
          <a:xfrm>
            <a:off x="311700" y="1084497"/>
            <a:ext cx="7428000" cy="12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The CodeBot LEDs will be used for output. 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Identify the 8 user LEDs and 5 line sensor LEDS.</a:t>
            </a:r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3032800" y="4772300"/>
            <a:ext cx="1569900" cy="380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4"/>
          <p:cNvSpPr/>
          <p:nvPr/>
        </p:nvSpPr>
        <p:spPr>
          <a:xfrm>
            <a:off x="3032800" y="3424100"/>
            <a:ext cx="1569900" cy="380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"/>
          <p:cNvSpPr txBox="1"/>
          <p:nvPr>
            <p:ph type="title"/>
          </p:nvPr>
        </p:nvSpPr>
        <p:spPr>
          <a:xfrm>
            <a:off x="311700" y="347794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Check-in Codes</a:t>
            </a:r>
            <a:endParaRPr/>
          </a:p>
        </p:txBody>
      </p:sp>
      <p:sp>
        <p:nvSpPr>
          <p:cNvPr id="106" name="Google Shape;106;p5"/>
          <p:cNvSpPr txBox="1"/>
          <p:nvPr>
            <p:ph idx="1" type="body"/>
          </p:nvPr>
        </p:nvSpPr>
        <p:spPr>
          <a:xfrm>
            <a:off x="311700" y="878975"/>
            <a:ext cx="74280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Decide with your class what the LED combinations represent. Here is an example: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5 green line sensor LEDs = I’m doing great!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2 red user LEDs = I’m okay.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4 red user LEDs = I’m struggling.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6 red user LEDs = I’m frustrated.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8 red user LEDs = Overwhelmed - help!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Coding First Steps</a:t>
            </a:r>
            <a:endParaRPr/>
          </a:p>
        </p:txBody>
      </p:sp>
      <p:sp>
        <p:nvSpPr>
          <p:cNvPr id="112" name="Google Shape;112;p6"/>
          <p:cNvSpPr txBox="1"/>
          <p:nvPr>
            <p:ph idx="1" type="body"/>
          </p:nvPr>
        </p:nvSpPr>
        <p:spPr>
          <a:xfrm>
            <a:off x="311700" y="1181725"/>
            <a:ext cx="7428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You will use CodeSpace for this project.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Go to </a:t>
            </a:r>
            <a:r>
              <a:rPr lang="en" sz="2400" u="sng">
                <a:solidFill>
                  <a:srgbClr val="38761D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make.firialabs.com</a:t>
            </a:r>
            <a:endParaRPr sz="2400">
              <a:solidFill>
                <a:srgbClr val="38761D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Log in (use your account)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Go to the Sandbox</a:t>
            </a:r>
            <a:endParaRPr sz="2400"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>
                <a:solidFill>
                  <a:srgbClr val="38761D"/>
                </a:solidFill>
              </a:rPr>
              <a:t>Right side bar, near the bottom</a:t>
            </a:r>
            <a:r>
              <a:rPr lang="en" sz="2400"/>
              <a:t> </a:t>
            </a:r>
            <a:endParaRPr/>
          </a:p>
        </p:txBody>
      </p:sp>
      <p:pic>
        <p:nvPicPr>
          <p:cNvPr id="113" name="Google Shape;11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6125" y="3611475"/>
            <a:ext cx="694646" cy="62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"/>
          <p:cNvSpPr txBox="1"/>
          <p:nvPr>
            <p:ph type="title"/>
          </p:nvPr>
        </p:nvSpPr>
        <p:spPr>
          <a:xfrm>
            <a:off x="311700" y="240841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Start the program</a:t>
            </a:r>
            <a:endParaRPr/>
          </a:p>
        </p:txBody>
      </p:sp>
      <p:sp>
        <p:nvSpPr>
          <p:cNvPr id="119" name="Google Shape;119;p7"/>
          <p:cNvSpPr txBox="1"/>
          <p:nvPr>
            <p:ph idx="1" type="body"/>
          </p:nvPr>
        </p:nvSpPr>
        <p:spPr>
          <a:xfrm>
            <a:off x="311700" y="789966"/>
            <a:ext cx="7428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In the text editor: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Start a new file: </a:t>
            </a:r>
            <a:r>
              <a:rPr b="1" i="1" lang="en" sz="2400"/>
              <a:t>codebot_checkin</a:t>
            </a:r>
            <a:endParaRPr b="1" i="1"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Import the botcore library (module).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Import sleep from the time library.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NOTE: spelling and capitalization matters!</a:t>
            </a:r>
            <a:endParaRPr sz="2400"/>
          </a:p>
        </p:txBody>
      </p:sp>
      <p:pic>
        <p:nvPicPr>
          <p:cNvPr id="120" name="Google Shape;12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5550" y="3404131"/>
            <a:ext cx="5269500" cy="14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"/>
          <p:cNvSpPr txBox="1"/>
          <p:nvPr>
            <p:ph type="title"/>
          </p:nvPr>
        </p:nvSpPr>
        <p:spPr>
          <a:xfrm>
            <a:off x="311700" y="289456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1</a:t>
            </a:r>
            <a:endParaRPr/>
          </a:p>
        </p:txBody>
      </p:sp>
      <p:sp>
        <p:nvSpPr>
          <p:cNvPr id="126" name="Google Shape;126;p8"/>
          <p:cNvSpPr txBox="1"/>
          <p:nvPr>
            <p:ph idx="1" type="body"/>
          </p:nvPr>
        </p:nvSpPr>
        <p:spPr>
          <a:xfrm>
            <a:off x="311700" y="912848"/>
            <a:ext cx="7428000" cy="19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3000"/>
              <a:buNone/>
            </a:pPr>
            <a:r>
              <a:rPr lang="en" sz="2400"/>
              <a:t>You will press </a:t>
            </a:r>
            <a:r>
              <a:rPr b="1" lang="en" sz="2400"/>
              <a:t>Button 0</a:t>
            </a:r>
            <a:r>
              <a:rPr lang="en" sz="2400"/>
              <a:t> to change the LED combinations that indicate your mood, so you will use a variable to keep track of the Button 0 presses. The initial value of the variable </a:t>
            </a:r>
            <a:r>
              <a:rPr b="1" lang="en" sz="2400"/>
              <a:t>count</a:t>
            </a:r>
            <a:r>
              <a:rPr lang="en" sz="2400"/>
              <a:t> is </a:t>
            </a:r>
            <a:r>
              <a:rPr b="1" lang="en" sz="2400"/>
              <a:t>0</a:t>
            </a:r>
            <a:r>
              <a:rPr lang="en" sz="2400"/>
              <a:t>.</a:t>
            </a:r>
            <a:endParaRPr sz="2400"/>
          </a:p>
        </p:txBody>
      </p:sp>
      <p:pic>
        <p:nvPicPr>
          <p:cNvPr id="127" name="Google Shape;12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75" y="3049101"/>
            <a:ext cx="4689375" cy="16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8"/>
          <p:cNvSpPr/>
          <p:nvPr/>
        </p:nvSpPr>
        <p:spPr>
          <a:xfrm>
            <a:off x="979325" y="4229300"/>
            <a:ext cx="2961600" cy="434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"/>
          <p:cNvSpPr txBox="1"/>
          <p:nvPr>
            <p:ph type="title"/>
          </p:nvPr>
        </p:nvSpPr>
        <p:spPr>
          <a:xfrm>
            <a:off x="311700" y="200008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2</a:t>
            </a:r>
            <a:endParaRPr/>
          </a:p>
        </p:txBody>
      </p:sp>
      <p:sp>
        <p:nvSpPr>
          <p:cNvPr id="134" name="Google Shape;134;p9"/>
          <p:cNvSpPr txBox="1"/>
          <p:nvPr>
            <p:ph idx="1" type="body"/>
          </p:nvPr>
        </p:nvSpPr>
        <p:spPr>
          <a:xfrm>
            <a:off x="311700" y="778758"/>
            <a:ext cx="7428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400"/>
              <a:t>Use an infinite loop. This will let you cycle through the LED combinations.</a:t>
            </a:r>
            <a:endParaRPr sz="2400"/>
          </a:p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The loop line of code ends with a colon (:)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By pressing &lt;enter&gt;, the next line of code will be indented.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3000"/>
              <a:buNone/>
            </a:pPr>
            <a:r>
              <a:t/>
            </a:r>
            <a:endParaRPr/>
          </a:p>
        </p:txBody>
      </p:sp>
      <p:pic>
        <p:nvPicPr>
          <p:cNvPr id="135" name="Google Shape;13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7300" y="2916850"/>
            <a:ext cx="33147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9"/>
          <p:cNvSpPr/>
          <p:nvPr/>
        </p:nvSpPr>
        <p:spPr>
          <a:xfrm>
            <a:off x="1177675" y="4264800"/>
            <a:ext cx="2793000" cy="623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7" name="Google Shape;137;p9"/>
          <p:cNvCxnSpPr/>
          <p:nvPr/>
        </p:nvCxnSpPr>
        <p:spPr>
          <a:xfrm>
            <a:off x="2233125" y="4525500"/>
            <a:ext cx="0" cy="315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